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9" r:id="rId1"/>
  </p:sldMasterIdLst>
  <p:notesMasterIdLst>
    <p:notesMasterId r:id="rId17"/>
  </p:notesMasterIdLst>
  <p:sldIdLst>
    <p:sldId id="256" r:id="rId2"/>
    <p:sldId id="268" r:id="rId3"/>
    <p:sldId id="259" r:id="rId4"/>
    <p:sldId id="260" r:id="rId5"/>
    <p:sldId id="262" r:id="rId6"/>
    <p:sldId id="263" r:id="rId7"/>
    <p:sldId id="269" r:id="rId8"/>
    <p:sldId id="261" r:id="rId9"/>
    <p:sldId id="266" r:id="rId10"/>
    <p:sldId id="273" r:id="rId11"/>
    <p:sldId id="272" r:id="rId12"/>
    <p:sldId id="271" r:id="rId13"/>
    <p:sldId id="267" r:id="rId14"/>
    <p:sldId id="270" r:id="rId15"/>
    <p:sldId id="25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DDE4"/>
    <a:srgbClr val="229FDE"/>
    <a:srgbClr val="82C9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4249" autoAdjust="0"/>
  </p:normalViewPr>
  <p:slideViewPr>
    <p:cSldViewPr snapToGrid="0">
      <p:cViewPr varScale="1">
        <p:scale>
          <a:sx n="82" d="100"/>
          <a:sy n="82" d="100"/>
        </p:scale>
        <p:origin x="3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pn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g>
</file>

<file path=ppt/media/image23.png>
</file>

<file path=ppt/media/image24.png>
</file>

<file path=ppt/media/image3.png>
</file>

<file path=ppt/media/image4.png>
</file>

<file path=ppt/media/image5.png>
</file>

<file path=ppt/media/image6.jpeg>
</file>

<file path=ppt/media/image7.jpg>
</file>

<file path=ppt/media/image8.jpg>
</file>

<file path=ppt/media/image9.jpg>
</file>

<file path=ppt/media/media1.mp4>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120D88-4418-42FB-BD64-BA21AAFA1A2E}" type="datetimeFigureOut">
              <a:rPr lang="en-IN" smtClean="0"/>
              <a:t>19-01-2025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2E8D0-FA90-4149-89D1-0A50848A0017}" type="slidenum">
              <a:rPr lang="en-IN" smtClean="0"/>
              <a:t>‹#›</a:t>
            </a:fld>
            <a:endParaRPr lang="en-IN"/>
          </a:p>
        </p:txBody>
      </p:sp>
    </p:spTree>
    <p:extLst>
      <p:ext uri="{BB962C8B-B14F-4D97-AF65-F5344CB8AC3E}">
        <p14:creationId xmlns:p14="http://schemas.microsoft.com/office/powerpoint/2010/main" val="3921501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2573883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BFF4B8-6D05-4BC2-9A15-87262F41AA2B}" type="datetimeFigureOut">
              <a:rPr lang="en-IN" smtClean="0"/>
              <a:t>19-01-2025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3375050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1113370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340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2704713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486139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1472199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313189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3990073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3447376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4293676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2736404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BFF4B8-6D05-4BC2-9A15-87262F41AA2B}" type="datetimeFigureOut">
              <a:rPr lang="en-IN" smtClean="0"/>
              <a:t>19-01-2025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4156457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BFF4B8-6D05-4BC2-9A15-87262F41AA2B}" type="datetimeFigureOut">
              <a:rPr lang="en-IN" smtClean="0"/>
              <a:t>19-01-2025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746300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147997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856393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A6BFF4B8-6D05-4BC2-9A15-87262F41AA2B}" type="datetimeFigureOut">
              <a:rPr lang="en-IN" smtClean="0"/>
              <a:t>19-01-2025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560195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BFF4B8-6D05-4BC2-9A15-87262F41AA2B}" type="datetimeFigureOut">
              <a:rPr lang="en-IN" smtClean="0"/>
              <a:t>19-01-2025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t>‹#›</a:t>
            </a:fld>
            <a:endParaRPr lang="en-IN"/>
          </a:p>
        </p:txBody>
      </p:sp>
    </p:spTree>
    <p:extLst>
      <p:ext uri="{BB962C8B-B14F-4D97-AF65-F5344CB8AC3E}">
        <p14:creationId xmlns:p14="http://schemas.microsoft.com/office/powerpoint/2010/main" val="31046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6BFF4B8-6D05-4BC2-9A15-87262F41AA2B}" type="datetimeFigureOut">
              <a:rPr lang="en-IN" smtClean="0"/>
              <a:t>19-01-2025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9D4E46F-8BD5-426E-9433-2133D208C3B4}" type="slidenum">
              <a:rPr lang="en-IN" smtClean="0"/>
              <a:t>‹#›</a:t>
            </a:fld>
            <a:endParaRPr lang="en-IN"/>
          </a:p>
        </p:txBody>
      </p:sp>
    </p:spTree>
    <p:extLst>
      <p:ext uri="{BB962C8B-B14F-4D97-AF65-F5344CB8AC3E}">
        <p14:creationId xmlns:p14="http://schemas.microsoft.com/office/powerpoint/2010/main" val="2584379529"/>
      </p:ext>
    </p:extLst>
  </p:cSld>
  <p:clrMap bg1="dk1" tx1="lt1" bg2="dk2" tx2="lt2" accent1="accent1" accent2="accent2" accent3="accent3" accent4="accent4" accent5="accent5" accent6="accent6" hlink="hlink" folHlink="folHlink"/>
  <p:sldLayoutIdLst>
    <p:sldLayoutId id="2147484000" r:id="rId1"/>
    <p:sldLayoutId id="2147484001" r:id="rId2"/>
    <p:sldLayoutId id="2147484002" r:id="rId3"/>
    <p:sldLayoutId id="2147484003" r:id="rId4"/>
    <p:sldLayoutId id="2147484004" r:id="rId5"/>
    <p:sldLayoutId id="2147484005" r:id="rId6"/>
    <p:sldLayoutId id="2147484006" r:id="rId7"/>
    <p:sldLayoutId id="2147484007" r:id="rId8"/>
    <p:sldLayoutId id="2147484008" r:id="rId9"/>
    <p:sldLayoutId id="2147484009" r:id="rId10"/>
    <p:sldLayoutId id="2147484010" r:id="rId11"/>
    <p:sldLayoutId id="2147484011" r:id="rId12"/>
    <p:sldLayoutId id="2147484012" r:id="rId13"/>
    <p:sldLayoutId id="2147484013" r:id="rId14"/>
    <p:sldLayoutId id="2147484014" r:id="rId15"/>
    <p:sldLayoutId id="2147484015" r:id="rId16"/>
    <p:sldLayoutId id="2147484016" r:id="rId17"/>
    <p:sldLayoutId id="2147484017"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2.jp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6.jpe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8.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 Id="rId6" Type="http://schemas.openxmlformats.org/officeDocument/2006/relationships/image" Target="../media/image6.jpeg"/><Relationship Id="rId5" Type="http://schemas.openxmlformats.org/officeDocument/2006/relationships/image" Target="../media/image15.pn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8.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F8CA1-945E-4902-A5A5-FFF12BC3B54C}"/>
              </a:ext>
            </a:extLst>
          </p:cNvPr>
          <p:cNvSpPr>
            <a:spLocks noGrp="1"/>
          </p:cNvSpPr>
          <p:nvPr>
            <p:ph type="ctrTitle"/>
          </p:nvPr>
        </p:nvSpPr>
        <p:spPr>
          <a:xfrm>
            <a:off x="1740332" y="1347394"/>
            <a:ext cx="7766936" cy="1709531"/>
          </a:xfrm>
          <a:ln>
            <a:solidFill>
              <a:schemeClr val="bg1"/>
            </a:solidFill>
          </a:ln>
          <a:effectLst>
            <a:outerShdw blurRad="50800" dist="38100" dir="5400000" algn="t" rotWithShape="0">
              <a:prstClr val="black">
                <a:alpha val="40000"/>
              </a:prstClr>
            </a:outerShdw>
            <a:reflection blurRad="6350" stA="50000" endA="300" endPos="55000" dir="5400000" sy="-100000" algn="bl" rotWithShape="0"/>
            <a:softEdge rad="63500"/>
          </a:effectLst>
          <a:scene3d>
            <a:camera prst="obliqueTopRight"/>
            <a:lightRig rig="threePt" dir="t"/>
          </a:scene3d>
        </p:spPr>
        <p:txBody>
          <a:bodyPr>
            <a:normAutofit/>
          </a:bodyPr>
          <a:lstStyle/>
          <a:p>
            <a:pPr algn="ctr"/>
            <a:r>
              <a:rPr lang="en-IN" sz="4000" b="1" dirty="0">
                <a:ln>
                  <a:solidFill>
                    <a:schemeClr val="bg1"/>
                  </a:solidFill>
                </a:ln>
                <a:solidFill>
                  <a:schemeClr val="accent2"/>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Expenditure Data Analysis Internship</a:t>
            </a:r>
            <a:endParaRPr lang="en-IN" sz="4000" dirty="0">
              <a:ln>
                <a:solidFill>
                  <a:schemeClr val="bg1"/>
                </a:solidFill>
              </a:ln>
              <a:solidFill>
                <a:schemeClr val="accent2"/>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F14C83D1-10FB-4995-A675-9D073F78F530}"/>
              </a:ext>
            </a:extLst>
          </p:cNvPr>
          <p:cNvSpPr>
            <a:spLocks noGrp="1"/>
          </p:cNvSpPr>
          <p:nvPr>
            <p:ph type="subTitle" idx="1"/>
          </p:nvPr>
        </p:nvSpPr>
        <p:spPr>
          <a:xfrm>
            <a:off x="1421363" y="4449754"/>
            <a:ext cx="9144000" cy="752061"/>
          </a:xfrm>
          <a:effectLst>
            <a:outerShdw blurRad="50800" dist="38100" dir="5400000" algn="t" rotWithShape="0">
              <a:prstClr val="black">
                <a:alpha val="40000"/>
              </a:prstClr>
            </a:outerShdw>
            <a:reflection blurRad="6350" stA="50000" endA="300" endPos="90000" dir="5400000" sy="-100000" algn="bl" rotWithShape="0"/>
          </a:effectLst>
          <a:scene3d>
            <a:camera prst="perspectiveRight"/>
            <a:lightRig rig="threePt" dir="t"/>
          </a:scene3d>
          <a:sp3d>
            <a:bevelT/>
          </a:sp3d>
        </p:spPr>
        <p:txBody>
          <a:bodyPr>
            <a:normAutofit/>
            <a:sp3d extrusionH="57150">
              <a:bevelT w="50800" h="38100" prst="riblet"/>
            </a:sp3d>
          </a:bodyPr>
          <a:lstStyle/>
          <a:p>
            <a:pPr algn="ctr"/>
            <a:r>
              <a:rPr lang="en-US" sz="3200" b="1" dirty="0">
                <a:ln>
                  <a:solidFill>
                    <a:schemeClr val="tx1"/>
                  </a:solidFill>
                </a:ln>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By : Sohel Datta</a:t>
            </a:r>
            <a:endParaRPr lang="en-IN" sz="3200" b="1" dirty="0">
              <a:ln>
                <a:solidFill>
                  <a:schemeClr val="tx1"/>
                </a:solidFill>
              </a:ln>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BC20231-A739-FCDA-20B3-9D07522B5912}"/>
              </a:ext>
            </a:extLst>
          </p:cNvPr>
          <p:cNvPicPr>
            <a:picLocks noChangeAspect="1"/>
          </p:cNvPicPr>
          <p:nvPr/>
        </p:nvPicPr>
        <p:blipFill>
          <a:blip r:embed="rId2">
            <a:extLst>
              <a:ext uri="{28A0092B-C50C-407E-A947-70E740481C1C}">
                <a14:useLocalDpi xmlns:a14="http://schemas.microsoft.com/office/drawing/2010/main" val="0"/>
              </a:ext>
            </a:extLst>
          </a:blip>
          <a:srcRect l="11233" t="36734" r="10399" b="37306"/>
          <a:stretch/>
        </p:blipFill>
        <p:spPr>
          <a:xfrm>
            <a:off x="9958873" y="783772"/>
            <a:ext cx="1492898" cy="494523"/>
          </a:xfrm>
          <a:prstGeom prst="rect">
            <a:avLst/>
          </a:prstGeom>
        </p:spPr>
      </p:pic>
    </p:spTree>
    <p:extLst>
      <p:ext uri="{BB962C8B-B14F-4D97-AF65-F5344CB8AC3E}">
        <p14:creationId xmlns:p14="http://schemas.microsoft.com/office/powerpoint/2010/main" val="2949868579"/>
      </p:ext>
    </p:extLst>
  </p:cSld>
  <p:clrMapOvr>
    <a:masterClrMapping/>
  </p:clrMapOvr>
  <mc:AlternateContent xmlns:mc="http://schemas.openxmlformats.org/markup-compatibility/2006" xmlns:p14="http://schemas.microsoft.com/office/powerpoint/2010/main">
    <mc:Choice Requires="p14">
      <p:transition spd="med" p14:dur="700" advClick="0" advTm="300">
        <p:fade/>
      </p:transition>
    </mc:Choice>
    <mc:Fallback xmlns="">
      <p:transition spd="med" advClick="0" advTm="3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barn(inVertical)">
                                      <p:cBhvr>
                                        <p:cTn id="10" dur="500"/>
                                        <p:tgtEl>
                                          <p:spTgt spid="3">
                                            <p:txEl>
                                              <p:pRg st="0" end="0"/>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B974488-6CD2-4C59-8893-2269EBD4A98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853233" y="742122"/>
            <a:ext cx="7675079" cy="2345635"/>
          </a:xfrm>
          <a:prstGeom prst="rect">
            <a:avLst/>
          </a:prstGeom>
          <a:noFill/>
          <a:ln>
            <a:noFill/>
          </a:ln>
        </p:spPr>
      </p:pic>
      <p:pic>
        <p:nvPicPr>
          <p:cNvPr id="3" name="Picture 2">
            <a:extLst>
              <a:ext uri="{FF2B5EF4-FFF2-40B4-BE49-F238E27FC236}">
                <a16:creationId xmlns:a16="http://schemas.microsoft.com/office/drawing/2014/main" id="{71F45E33-C83F-4378-941C-5C6E72BB59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853233" y="3087758"/>
            <a:ext cx="7807602" cy="2690190"/>
          </a:xfrm>
          <a:prstGeom prst="rect">
            <a:avLst/>
          </a:prstGeom>
          <a:noFill/>
          <a:ln>
            <a:noFill/>
          </a:ln>
        </p:spPr>
      </p:pic>
      <p:sp>
        <p:nvSpPr>
          <p:cNvPr id="4" name="TextBox 3">
            <a:extLst>
              <a:ext uri="{FF2B5EF4-FFF2-40B4-BE49-F238E27FC236}">
                <a16:creationId xmlns:a16="http://schemas.microsoft.com/office/drawing/2014/main" id="{3E13D954-3D54-4BC4-A2FD-706776584460}"/>
              </a:ext>
            </a:extLst>
          </p:cNvPr>
          <p:cNvSpPr txBox="1"/>
          <p:nvPr/>
        </p:nvSpPr>
        <p:spPr>
          <a:xfrm>
            <a:off x="662609" y="212035"/>
            <a:ext cx="10535478"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State wise and annual report in stack column charts</a:t>
            </a:r>
            <a:endParaRPr lang="en-IN" sz="3200" b="1" dirty="0">
              <a:solidFill>
                <a:schemeClr val="accent2"/>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BA5784E-9689-47E1-B144-3D110717B053}"/>
              </a:ext>
            </a:extLst>
          </p:cNvPr>
          <p:cNvSpPr txBox="1"/>
          <p:nvPr/>
        </p:nvSpPr>
        <p:spPr>
          <a:xfrm>
            <a:off x="768626" y="6135757"/>
            <a:ext cx="6639339"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State wise and annual report in stack column charts</a:t>
            </a: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F80B4E0-46DC-F4E4-A825-F9A5F1DB529D}"/>
              </a:ext>
            </a:extLst>
          </p:cNvPr>
          <p:cNvPicPr>
            <a:picLocks noChangeAspect="1"/>
          </p:cNvPicPr>
          <p:nvPr/>
        </p:nvPicPr>
        <p:blipFill>
          <a:blip r:embed="rId4">
            <a:extLst>
              <a:ext uri="{28A0092B-C50C-407E-A947-70E740481C1C}">
                <a14:useLocalDpi xmlns:a14="http://schemas.microsoft.com/office/drawing/2010/main" val="0"/>
              </a:ext>
            </a:extLst>
          </a:blip>
          <a:srcRect l="11233" t="36734" r="10399" b="37306"/>
          <a:stretch/>
        </p:blipFill>
        <p:spPr>
          <a:xfrm>
            <a:off x="10005528" y="755779"/>
            <a:ext cx="1492898" cy="494523"/>
          </a:xfrm>
          <a:prstGeom prst="rect">
            <a:avLst/>
          </a:prstGeom>
        </p:spPr>
      </p:pic>
    </p:spTree>
    <p:extLst>
      <p:ext uri="{BB962C8B-B14F-4D97-AF65-F5344CB8AC3E}">
        <p14:creationId xmlns:p14="http://schemas.microsoft.com/office/powerpoint/2010/main" val="4103818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CCF7D6F-521F-4776-AAE1-287DBADF0A5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33986" y="2080591"/>
            <a:ext cx="7222118" cy="3843131"/>
          </a:xfrm>
          <a:prstGeom prst="rect">
            <a:avLst/>
          </a:prstGeom>
          <a:noFill/>
          <a:ln>
            <a:noFill/>
          </a:ln>
        </p:spPr>
      </p:pic>
      <p:sp>
        <p:nvSpPr>
          <p:cNvPr id="3" name="TextBox 2">
            <a:extLst>
              <a:ext uri="{FF2B5EF4-FFF2-40B4-BE49-F238E27FC236}">
                <a16:creationId xmlns:a16="http://schemas.microsoft.com/office/drawing/2014/main" id="{0FA1735D-B912-4EA7-B73C-9258FE8C4521}"/>
              </a:ext>
            </a:extLst>
          </p:cNvPr>
          <p:cNvSpPr txBox="1"/>
          <p:nvPr/>
        </p:nvSpPr>
        <p:spPr>
          <a:xfrm>
            <a:off x="901147" y="265043"/>
            <a:ext cx="8507895" cy="1846659"/>
          </a:xfrm>
          <a:prstGeom prst="rect">
            <a:avLst/>
          </a:prstGeom>
          <a:noFill/>
        </p:spPr>
        <p:txBody>
          <a:bodyPr wrap="square" rtlCol="0">
            <a:spAutoFit/>
          </a:bodyPr>
          <a:lstStyle/>
          <a:p>
            <a:r>
              <a:rPr lang="en-US" sz="4000" b="1" dirty="0">
                <a:solidFill>
                  <a:schemeClr val="accent2"/>
                </a:solidFill>
                <a:latin typeface="Times New Roman" panose="02020603050405020304" pitchFamily="18" charset="0"/>
                <a:cs typeface="Times New Roman" panose="02020603050405020304" pitchFamily="18" charset="0"/>
              </a:rPr>
              <a:t>Creating map for states wise analysis</a:t>
            </a:r>
          </a:p>
          <a:p>
            <a:endParaRPr lang="en-US" sz="2000" b="1" dirty="0">
              <a:solidFill>
                <a:schemeClr val="accent2"/>
              </a:solidFill>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Values shown in card.</a:t>
            </a:r>
          </a:p>
          <a:p>
            <a:pPr>
              <a:buClr>
                <a:srgbClr val="56DDE4"/>
              </a:buClr>
            </a:pPr>
            <a:endParaRPr lang="en-US" dirty="0">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State name and corresponding expenditure value in table</a:t>
            </a: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CF14B96-7B7E-4AA5-8146-C6D0E18EF5DC}"/>
              </a:ext>
            </a:extLst>
          </p:cNvPr>
          <p:cNvSpPr txBox="1"/>
          <p:nvPr/>
        </p:nvSpPr>
        <p:spPr>
          <a:xfrm>
            <a:off x="1033986" y="5923722"/>
            <a:ext cx="5181284"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state wise expenditure analysis</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6F32E5A-1C64-5C9F-74DF-50D1591C763E}"/>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10014859" y="755779"/>
            <a:ext cx="1492898" cy="494523"/>
          </a:xfrm>
          <a:prstGeom prst="rect">
            <a:avLst/>
          </a:prstGeom>
        </p:spPr>
      </p:pic>
    </p:spTree>
    <p:extLst>
      <p:ext uri="{BB962C8B-B14F-4D97-AF65-F5344CB8AC3E}">
        <p14:creationId xmlns:p14="http://schemas.microsoft.com/office/powerpoint/2010/main" val="2447092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10EC44-C548-465B-AF6A-5A1995BDD6E0}"/>
              </a:ext>
            </a:extLst>
          </p:cNvPr>
          <p:cNvPicPr/>
          <p:nvPr/>
        </p:nvPicPr>
        <p:blipFill rotWithShape="1">
          <a:blip r:embed="rId2">
            <a:extLst>
              <a:ext uri="{28A0092B-C50C-407E-A947-70E740481C1C}">
                <a14:useLocalDpi xmlns:a14="http://schemas.microsoft.com/office/drawing/2010/main" val="0"/>
              </a:ext>
            </a:extLst>
          </a:blip>
          <a:srcRect l="3468" t="19649" r="11196"/>
          <a:stretch/>
        </p:blipFill>
        <p:spPr bwMode="auto">
          <a:xfrm>
            <a:off x="1121050" y="1948070"/>
            <a:ext cx="8128967" cy="4373217"/>
          </a:xfrm>
          <a:prstGeom prst="rect">
            <a:avLst/>
          </a:prstGeom>
          <a:noFill/>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2B8A32F3-AA00-46CB-B21C-A7A9B1DE2C15}"/>
              </a:ext>
            </a:extLst>
          </p:cNvPr>
          <p:cNvSpPr txBox="1"/>
          <p:nvPr/>
        </p:nvSpPr>
        <p:spPr>
          <a:xfrm>
            <a:off x="1020417" y="808383"/>
            <a:ext cx="7885044"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Then Login into Power BI Service by using Microsoft developer account.</a:t>
            </a:r>
          </a:p>
          <a:p>
            <a:pPr>
              <a:buClr>
                <a:srgbClr val="56DDE4"/>
              </a:buClr>
            </a:pPr>
            <a:endParaRPr lang="en-IN" sz="1800" dirty="0">
              <a:effectLst/>
              <a:latin typeface="Arial" panose="020B0604020202020204" pitchFamily="34" charset="0"/>
              <a:ea typeface="Arial" panose="020B0604020202020204" pitchFamily="34" charset="0"/>
            </a:endParaRPr>
          </a:p>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Then create new project workspace for uploading dashboard and reports into this workspace.</a:t>
            </a:r>
          </a:p>
        </p:txBody>
      </p:sp>
      <p:sp>
        <p:nvSpPr>
          <p:cNvPr id="4" name="TextBox 3">
            <a:extLst>
              <a:ext uri="{FF2B5EF4-FFF2-40B4-BE49-F238E27FC236}">
                <a16:creationId xmlns:a16="http://schemas.microsoft.com/office/drawing/2014/main" id="{806FF9BC-E59E-4F58-844A-1B733EAA31D6}"/>
              </a:ext>
            </a:extLst>
          </p:cNvPr>
          <p:cNvSpPr txBox="1"/>
          <p:nvPr/>
        </p:nvSpPr>
        <p:spPr>
          <a:xfrm>
            <a:off x="410816" y="265043"/>
            <a:ext cx="9183757"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2. Power BI Online: Publish Dashboard </a:t>
            </a:r>
            <a:endParaRPr lang="en-IN" sz="3200" b="1" dirty="0">
              <a:solidFill>
                <a:schemeClr val="accent2"/>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FA499F9-9D03-1E58-4D8A-FB72CC19FC17}"/>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9996197" y="755779"/>
            <a:ext cx="1492898" cy="494523"/>
          </a:xfrm>
          <a:prstGeom prst="rect">
            <a:avLst/>
          </a:prstGeom>
        </p:spPr>
      </p:pic>
    </p:spTree>
    <p:extLst>
      <p:ext uri="{BB962C8B-B14F-4D97-AF65-F5344CB8AC3E}">
        <p14:creationId xmlns:p14="http://schemas.microsoft.com/office/powerpoint/2010/main" val="4033961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0CA04-9BD3-4341-B031-1BEAFF64B6F8}"/>
              </a:ext>
            </a:extLst>
          </p:cNvPr>
          <p:cNvSpPr>
            <a:spLocks noGrp="1"/>
          </p:cNvSpPr>
          <p:nvPr>
            <p:ph type="title"/>
          </p:nvPr>
        </p:nvSpPr>
        <p:spPr>
          <a:xfrm>
            <a:off x="677335" y="609600"/>
            <a:ext cx="8596668" cy="1778000"/>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Final Dashboard:</a:t>
            </a:r>
            <a:endParaRPr lang="en-IN" sz="4000" b="1" dirty="0">
              <a:solidFill>
                <a:schemeClr val="accent2"/>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4FF978F-3F38-4314-9632-FC795E8331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228" y="1804554"/>
            <a:ext cx="8744699" cy="4800600"/>
          </a:xfrm>
          <a:prstGeom prst="rect">
            <a:avLst/>
          </a:prstGeom>
        </p:spPr>
      </p:pic>
      <p:pic>
        <p:nvPicPr>
          <p:cNvPr id="3" name="Picture 2">
            <a:extLst>
              <a:ext uri="{FF2B5EF4-FFF2-40B4-BE49-F238E27FC236}">
                <a16:creationId xmlns:a16="http://schemas.microsoft.com/office/drawing/2014/main" id="{7D8D00CE-0C16-BE6E-A498-FF3034E7C906}"/>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10005528" y="755779"/>
            <a:ext cx="1492898" cy="494523"/>
          </a:xfrm>
          <a:prstGeom prst="rect">
            <a:avLst/>
          </a:prstGeom>
        </p:spPr>
      </p:pic>
    </p:spTree>
    <p:extLst>
      <p:ext uri="{BB962C8B-B14F-4D97-AF65-F5344CB8AC3E}">
        <p14:creationId xmlns:p14="http://schemas.microsoft.com/office/powerpoint/2010/main" val="3155194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exp11">
            <a:hlinkClick r:id="" action="ppaction://media"/>
            <a:extLst>
              <a:ext uri="{FF2B5EF4-FFF2-40B4-BE49-F238E27FC236}">
                <a16:creationId xmlns:a16="http://schemas.microsoft.com/office/drawing/2014/main" id="{5A99C9CE-1435-4040-99FE-B3253ED8D6F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9026" y="1"/>
            <a:ext cx="12165496" cy="6586329"/>
          </a:xfrm>
          <a:prstGeom prst="rect">
            <a:avLst/>
          </a:prstGeom>
        </p:spPr>
      </p:pic>
    </p:spTree>
    <p:extLst>
      <p:ext uri="{BB962C8B-B14F-4D97-AF65-F5344CB8AC3E}">
        <p14:creationId xmlns:p14="http://schemas.microsoft.com/office/powerpoint/2010/main" val="431612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CFCCA-B7C6-486C-A208-EBE6AE9E7F12}"/>
              </a:ext>
            </a:extLst>
          </p:cNvPr>
          <p:cNvSpPr>
            <a:spLocks noGrp="1"/>
          </p:cNvSpPr>
          <p:nvPr>
            <p:ph type="title"/>
          </p:nvPr>
        </p:nvSpPr>
        <p:spPr>
          <a:xfrm>
            <a:off x="1667934" y="2613990"/>
            <a:ext cx="8596668" cy="2054087"/>
          </a:xfrm>
        </p:spPr>
        <p:txBody>
          <a:bodyPr>
            <a:normAutofit/>
          </a:bodyPr>
          <a:lstStyle/>
          <a:p>
            <a:pPr algn="ctr"/>
            <a:r>
              <a:rPr lang="en-US" sz="6000"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endParaRPr lang="en-IN" sz="6000"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3" name="Recorded Sound">
            <a:hlinkClick r:id="" action="ppaction://media"/>
            <a:extLst>
              <a:ext uri="{FF2B5EF4-FFF2-40B4-BE49-F238E27FC236}">
                <a16:creationId xmlns:a16="http://schemas.microsoft.com/office/drawing/2014/main" id="{F348D771-AE46-58EF-4CA1-0D0D3E430BEE}"/>
              </a:ext>
            </a:extLst>
          </p:cNvPr>
          <p:cNvPicPr>
            <a:picLocks noChangeAspect="1"/>
          </p:cNvPicPr>
          <p:nvPr>
            <a:audioFile r:link="rId1"/>
            <p:extLst>
              <p:ext uri="{DAA4B4D4-6D71-4841-9C94-3DE7FCFB9230}">
                <p14:media xmlns:p14="http://schemas.microsoft.com/office/powerpoint/2010/main" r:embed="rId2">
                  <p14:trim st="1007" end="1538.5056"/>
                  <p14:fade in="250" out="250"/>
                </p14:media>
              </p:ext>
            </p:extLst>
          </p:nvPr>
        </p:nvPicPr>
        <p:blipFill>
          <a:blip r:embed="rId4"/>
          <a:stretch>
            <a:fillRect/>
          </a:stretch>
        </p:blipFill>
        <p:spPr>
          <a:xfrm>
            <a:off x="12192000" y="0"/>
            <a:ext cx="487363" cy="487363"/>
          </a:xfrm>
          <a:prstGeom prst="rect">
            <a:avLst/>
          </a:prstGeom>
        </p:spPr>
      </p:pic>
      <p:pic>
        <p:nvPicPr>
          <p:cNvPr id="4" name="Picture 3">
            <a:extLst>
              <a:ext uri="{FF2B5EF4-FFF2-40B4-BE49-F238E27FC236}">
                <a16:creationId xmlns:a16="http://schemas.microsoft.com/office/drawing/2014/main" id="{31C96B07-9D7F-951B-6E30-CEFDF2F14D29}"/>
              </a:ext>
            </a:extLst>
          </p:cNvPr>
          <p:cNvPicPr>
            <a:picLocks noChangeAspect="1"/>
          </p:cNvPicPr>
          <p:nvPr/>
        </p:nvPicPr>
        <p:blipFill>
          <a:blip r:embed="rId5">
            <a:extLst>
              <a:ext uri="{28A0092B-C50C-407E-A947-70E740481C1C}">
                <a14:useLocalDpi xmlns:a14="http://schemas.microsoft.com/office/drawing/2010/main" val="0"/>
              </a:ext>
            </a:extLst>
          </a:blip>
          <a:srcRect l="11233" t="36734" r="10399" b="37306"/>
          <a:stretch/>
        </p:blipFill>
        <p:spPr>
          <a:xfrm>
            <a:off x="10024190" y="755779"/>
            <a:ext cx="1492898" cy="494523"/>
          </a:xfrm>
          <a:prstGeom prst="rect">
            <a:avLst/>
          </a:prstGeom>
        </p:spPr>
      </p:pic>
    </p:spTree>
    <p:extLst>
      <p:ext uri="{BB962C8B-B14F-4D97-AF65-F5344CB8AC3E}">
        <p14:creationId xmlns:p14="http://schemas.microsoft.com/office/powerpoint/2010/main" val="357411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6" presetClass="entr" presetSubtype="21"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barn(inVertical)">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553D6-EDD1-4EA4-A879-BECF5136A79A}"/>
              </a:ext>
            </a:extLst>
          </p:cNvPr>
          <p:cNvSpPr>
            <a:spLocks noGrp="1"/>
          </p:cNvSpPr>
          <p:nvPr>
            <p:ph type="title"/>
          </p:nvPr>
        </p:nvSpPr>
        <p:spPr>
          <a:xfrm>
            <a:off x="677334" y="609600"/>
            <a:ext cx="8596668" cy="887896"/>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About Dataset:</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F6F1A01-DD24-4EF6-A029-DB87FF9FD3E1}"/>
              </a:ext>
            </a:extLst>
          </p:cNvPr>
          <p:cNvSpPr>
            <a:spLocks noGrp="1"/>
          </p:cNvSpPr>
          <p:nvPr>
            <p:ph idx="1"/>
          </p:nvPr>
        </p:nvSpPr>
        <p:spPr>
          <a:xfrm>
            <a:off x="677334" y="1828800"/>
            <a:ext cx="8596668" cy="1709530"/>
          </a:xfrm>
        </p:spPr>
        <p:txBody>
          <a:bodyPr>
            <a:normAutofit/>
          </a:bodyPr>
          <a:lstStyle/>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The dataset as listed on NITI Aayog website from 1980_81 to 2015_16.</a:t>
            </a: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You can find the dataset on the given link. https://www.niti.gov.in/ (https://www.niti.gov.in/) </a:t>
            </a: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Over raw dataset contains 8 table as category wise</a:t>
            </a:r>
          </a:p>
          <a:p>
            <a:pPr marL="0" indent="0" algn="just">
              <a:buNone/>
            </a:pPr>
            <a:endParaRPr lang="en-IN"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1E4DF5F2-414E-4E5A-B601-4FFA303A45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5095" y="3538330"/>
            <a:ext cx="5972175" cy="2835966"/>
          </a:xfrm>
          <a:prstGeom prst="rect">
            <a:avLst/>
          </a:prstGeom>
        </p:spPr>
      </p:pic>
      <p:pic>
        <p:nvPicPr>
          <p:cNvPr id="4" name="Picture 3">
            <a:extLst>
              <a:ext uri="{FF2B5EF4-FFF2-40B4-BE49-F238E27FC236}">
                <a16:creationId xmlns:a16="http://schemas.microsoft.com/office/drawing/2014/main" id="{98B5BF18-2BA3-3C72-74BE-9932F640F1E8}"/>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10021768" y="815617"/>
            <a:ext cx="1492898" cy="494523"/>
          </a:xfrm>
          <a:prstGeom prst="rect">
            <a:avLst/>
          </a:prstGeom>
        </p:spPr>
      </p:pic>
    </p:spTree>
    <p:extLst>
      <p:ext uri="{BB962C8B-B14F-4D97-AF65-F5344CB8AC3E}">
        <p14:creationId xmlns:p14="http://schemas.microsoft.com/office/powerpoint/2010/main" val="1790699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16" presetClass="entr" presetSubtype="21"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barn(inVertical)">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DFEC9-7D38-41DB-B3D0-61272D34852F}"/>
              </a:ext>
            </a:extLst>
          </p:cNvPr>
          <p:cNvSpPr>
            <a:spLocks noGrp="1"/>
          </p:cNvSpPr>
          <p:nvPr>
            <p:ph type="title"/>
          </p:nvPr>
        </p:nvSpPr>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Objective:</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6A0E549-F4BF-4A0F-A404-B007ED651330}"/>
              </a:ext>
            </a:extLst>
          </p:cNvPr>
          <p:cNvSpPr>
            <a:spLocks noGrp="1"/>
          </p:cNvSpPr>
          <p:nvPr>
            <p:ph idx="1"/>
          </p:nvPr>
        </p:nvSpPr>
        <p:spPr>
          <a:xfrm>
            <a:off x="677334" y="1431235"/>
            <a:ext cx="8596668" cy="4610127"/>
          </a:xfrm>
        </p:spPr>
        <p:txBody>
          <a:bodyPr>
            <a:normAutofit/>
          </a:bodyPr>
          <a:lstStyle/>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run government, it is important to manage expenses. It’s a way by which any government can handle its economy.</a:t>
            </a: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So, in this project we are going to analyze some key features that describes, how well a state government is in managing its economy as a categories of expenditure.</a:t>
            </a: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This will helps management in creating and establishing new structure and models to reduce cost , high cost s not good at all.</a:t>
            </a: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For this purpose, we will get our dataset from NITI Aayog from 1980-81 to 2015-16.</a:t>
            </a:r>
          </a:p>
          <a:p>
            <a:pPr algn="just">
              <a:buFont typeface="Wingdings" panose="05000000000000000000" pitchFamily="2" charset="2"/>
              <a:buChar char="v"/>
            </a:pPr>
            <a:r>
              <a:rPr lang="en-IN" sz="1800" dirty="0">
                <a:solidFill>
                  <a:schemeClr val="tx1"/>
                </a:solidFill>
                <a:effectLst/>
                <a:latin typeface="Times New Roman" panose="02020603050405020304" pitchFamily="18" charset="0"/>
                <a:ea typeface="Times New Roman" panose="02020603050405020304" pitchFamily="18" charset="0"/>
              </a:rPr>
              <a:t>The</a:t>
            </a:r>
            <a:r>
              <a:rPr lang="en-IN" sz="1800" dirty="0">
                <a:solidFill>
                  <a:schemeClr val="bg1"/>
                </a:solidFill>
                <a:effectLst/>
                <a:latin typeface="Times New Roman" panose="02020603050405020304" pitchFamily="18"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NITI Aayog is developing itself as a state-of-the-art resource centre with the necessary knowledge and skills that will enable it to act with speed, promote research and innovation, provide strategic policy vision for the government, and deal with contingent issues. </a:t>
            </a:r>
          </a:p>
        </p:txBody>
      </p:sp>
      <p:pic>
        <p:nvPicPr>
          <p:cNvPr id="4" name="Picture 3">
            <a:extLst>
              <a:ext uri="{FF2B5EF4-FFF2-40B4-BE49-F238E27FC236}">
                <a16:creationId xmlns:a16="http://schemas.microsoft.com/office/drawing/2014/main" id="{F0B82EBE-36FE-CEE1-338B-D84F8E12DEE3}"/>
              </a:ext>
            </a:extLst>
          </p:cNvPr>
          <p:cNvPicPr>
            <a:picLocks noChangeAspect="1"/>
          </p:cNvPicPr>
          <p:nvPr/>
        </p:nvPicPr>
        <p:blipFill>
          <a:blip r:embed="rId2">
            <a:extLst>
              <a:ext uri="{28A0092B-C50C-407E-A947-70E740481C1C}">
                <a14:useLocalDpi xmlns:a14="http://schemas.microsoft.com/office/drawing/2010/main" val="0"/>
              </a:ext>
            </a:extLst>
          </a:blip>
          <a:srcRect l="11233" t="36734" r="10399" b="37306"/>
          <a:stretch/>
        </p:blipFill>
        <p:spPr>
          <a:xfrm>
            <a:off x="10108159" y="755779"/>
            <a:ext cx="1492898" cy="494523"/>
          </a:xfrm>
          <a:prstGeom prst="rect">
            <a:avLst/>
          </a:prstGeom>
        </p:spPr>
      </p:pic>
    </p:spTree>
    <p:extLst>
      <p:ext uri="{BB962C8B-B14F-4D97-AF65-F5344CB8AC3E}">
        <p14:creationId xmlns:p14="http://schemas.microsoft.com/office/powerpoint/2010/main" val="1563156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wipe(down)">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wipe(down)">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wipe(down)">
                                      <p:cBhvr>
                                        <p:cTn id="30" dur="500"/>
                                        <p:tgtEl>
                                          <p:spTgt spid="3">
                                            <p:txEl>
                                              <p:pRg st="4" end="4"/>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barn(inVertical)">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553D6-EDD1-4EA4-A879-BECF5136A79A}"/>
              </a:ext>
            </a:extLst>
          </p:cNvPr>
          <p:cNvSpPr>
            <a:spLocks noGrp="1"/>
          </p:cNvSpPr>
          <p:nvPr>
            <p:ph type="title"/>
          </p:nvPr>
        </p:nvSpPr>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Benefits:</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F6F1A01-DD24-4EF6-A029-DB87FF9FD3E1}"/>
              </a:ext>
            </a:extLst>
          </p:cNvPr>
          <p:cNvSpPr>
            <a:spLocks noGrp="1"/>
          </p:cNvSpPr>
          <p:nvPr>
            <p:ph idx="1"/>
          </p:nvPr>
        </p:nvSpPr>
        <p:spPr/>
        <p:txBody>
          <a:bodyPr/>
          <a:lstStyle/>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monitor government expenses of all categories.</a:t>
            </a: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have more precise financial and annual report state wise.</a:t>
            </a: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manage cost for future allotment.</a:t>
            </a: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improve overall performance.</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819E93-E18B-1A82-808A-1D51D473C259}"/>
              </a:ext>
            </a:extLst>
          </p:cNvPr>
          <p:cNvPicPr>
            <a:picLocks noChangeAspect="1"/>
          </p:cNvPicPr>
          <p:nvPr/>
        </p:nvPicPr>
        <p:blipFill>
          <a:blip r:embed="rId2">
            <a:extLst>
              <a:ext uri="{28A0092B-C50C-407E-A947-70E740481C1C}">
                <a14:useLocalDpi xmlns:a14="http://schemas.microsoft.com/office/drawing/2010/main" val="0"/>
              </a:ext>
            </a:extLst>
          </a:blip>
          <a:srcRect l="11233" t="36734" r="10399" b="37306"/>
          <a:stretch/>
        </p:blipFill>
        <p:spPr>
          <a:xfrm>
            <a:off x="10005528" y="755779"/>
            <a:ext cx="1492898" cy="494523"/>
          </a:xfrm>
          <a:prstGeom prst="rect">
            <a:avLst/>
          </a:prstGeom>
        </p:spPr>
      </p:pic>
    </p:spTree>
    <p:extLst>
      <p:ext uri="{BB962C8B-B14F-4D97-AF65-F5344CB8AC3E}">
        <p14:creationId xmlns:p14="http://schemas.microsoft.com/office/powerpoint/2010/main" val="126196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6" presetID="16" presetClass="entr" presetSubtype="21" fill="hold" nodeType="with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inVertical)">
                                      <p:cBhvr>
                                        <p:cTn id="3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2A157-71DF-4AD9-A970-39C1C09B58E2}"/>
              </a:ext>
            </a:extLst>
          </p:cNvPr>
          <p:cNvSpPr>
            <a:spLocks noGrp="1"/>
          </p:cNvSpPr>
          <p:nvPr>
            <p:ph type="title"/>
          </p:nvPr>
        </p:nvSpPr>
        <p:spPr>
          <a:xfrm>
            <a:off x="677335" y="609601"/>
            <a:ext cx="8596668" cy="622851"/>
          </a:xfrm>
        </p:spPr>
        <p:txBody>
          <a:bodyPr>
            <a:normAutofit fontScale="90000"/>
          </a:bodyPr>
          <a:lstStyle/>
          <a:p>
            <a:r>
              <a:rPr lang="en-US" sz="4000" b="1" dirty="0">
                <a:solidFill>
                  <a:schemeClr val="accent2"/>
                </a:solidFill>
                <a:latin typeface="Times New Roman" panose="02020603050405020304" pitchFamily="18" charset="0"/>
                <a:cs typeface="Times New Roman" panose="02020603050405020304" pitchFamily="18" charset="0"/>
              </a:rPr>
              <a:t>Data Preparation:</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881B85E-C70D-4ACE-9577-B9FF1FAC92BE}"/>
              </a:ext>
            </a:extLst>
          </p:cNvPr>
          <p:cNvSpPr txBox="1"/>
          <p:nvPr/>
        </p:nvSpPr>
        <p:spPr>
          <a:xfrm>
            <a:off x="677335" y="1510189"/>
            <a:ext cx="8241378" cy="2120068"/>
          </a:xfrm>
          <a:prstGeom prst="rect">
            <a:avLst/>
          </a:prstGeom>
          <a:noFill/>
        </p:spPr>
        <p:txBody>
          <a:bodyPr wrap="square" rtlCol="0">
            <a:spAutoFit/>
          </a:bodyPr>
          <a:lstStyle/>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 the Preparation Process, we will convert our original datasets with other necessary attributes format. </a:t>
            </a: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Reconstruct the structure of the dataset.</a:t>
            </a: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Unpivot it in MS excel with Power query editor.</a:t>
            </a: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Cleaning dataset: Removing blanks, dashes and “p” replacing with 0.</a:t>
            </a:r>
          </a:p>
        </p:txBody>
      </p:sp>
      <p:pic>
        <p:nvPicPr>
          <p:cNvPr id="5" name="Picture 4">
            <a:extLst>
              <a:ext uri="{FF2B5EF4-FFF2-40B4-BE49-F238E27FC236}">
                <a16:creationId xmlns:a16="http://schemas.microsoft.com/office/drawing/2014/main" id="{63379092-224E-4671-81B4-E25CFAAA20A3}"/>
              </a:ext>
            </a:extLst>
          </p:cNvPr>
          <p:cNvPicPr>
            <a:picLocks noChangeAspect="1"/>
          </p:cNvPicPr>
          <p:nvPr/>
        </p:nvPicPr>
        <p:blipFill rotWithShape="1">
          <a:blip r:embed="rId2">
            <a:extLst>
              <a:ext uri="{28A0092B-C50C-407E-A947-70E740481C1C}">
                <a14:useLocalDpi xmlns:a14="http://schemas.microsoft.com/office/drawing/2010/main" val="0"/>
              </a:ext>
            </a:extLst>
          </a:blip>
          <a:srcRect t="25076"/>
          <a:stretch/>
        </p:blipFill>
        <p:spPr>
          <a:xfrm>
            <a:off x="344712" y="3630257"/>
            <a:ext cx="4863391" cy="2618142"/>
          </a:xfrm>
          <a:prstGeom prst="rect">
            <a:avLst/>
          </a:prstGeom>
        </p:spPr>
      </p:pic>
      <p:pic>
        <p:nvPicPr>
          <p:cNvPr id="7" name="Picture 6">
            <a:extLst>
              <a:ext uri="{FF2B5EF4-FFF2-40B4-BE49-F238E27FC236}">
                <a16:creationId xmlns:a16="http://schemas.microsoft.com/office/drawing/2014/main" id="{D2B4F5FE-4D5F-4E7B-90DB-569867BCCB87}"/>
              </a:ext>
            </a:extLst>
          </p:cNvPr>
          <p:cNvPicPr>
            <a:picLocks noChangeAspect="1"/>
          </p:cNvPicPr>
          <p:nvPr/>
        </p:nvPicPr>
        <p:blipFill rotWithShape="1">
          <a:blip r:embed="rId3">
            <a:extLst>
              <a:ext uri="{28A0092B-C50C-407E-A947-70E740481C1C}">
                <a14:useLocalDpi xmlns:a14="http://schemas.microsoft.com/office/drawing/2010/main" val="0"/>
              </a:ext>
            </a:extLst>
          </a:blip>
          <a:srcRect t="27584" b="17405"/>
          <a:stretch/>
        </p:blipFill>
        <p:spPr>
          <a:xfrm>
            <a:off x="5685181" y="3630257"/>
            <a:ext cx="4691269" cy="2618142"/>
          </a:xfrm>
          <a:prstGeom prst="rect">
            <a:avLst/>
          </a:prstGeom>
        </p:spPr>
      </p:pic>
      <p:sp>
        <p:nvSpPr>
          <p:cNvPr id="8" name="Arrow: Right 7">
            <a:extLst>
              <a:ext uri="{FF2B5EF4-FFF2-40B4-BE49-F238E27FC236}">
                <a16:creationId xmlns:a16="http://schemas.microsoft.com/office/drawing/2014/main" id="{E865BE56-2983-4E5D-8BE9-6B2DAA59E017}"/>
              </a:ext>
            </a:extLst>
          </p:cNvPr>
          <p:cNvSpPr/>
          <p:nvPr/>
        </p:nvSpPr>
        <p:spPr>
          <a:xfrm>
            <a:off x="4837043" y="4850296"/>
            <a:ext cx="1417983" cy="397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DDE0DF4-1AF8-45BA-B757-E0F41022984B}"/>
              </a:ext>
            </a:extLst>
          </p:cNvPr>
          <p:cNvSpPr txBox="1"/>
          <p:nvPr/>
        </p:nvSpPr>
        <p:spPr>
          <a:xfrm>
            <a:off x="677335" y="6453809"/>
            <a:ext cx="5802978"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Unstructured to stricture dataset</a:t>
            </a:r>
            <a:endParaRPr lang="en-IN" sz="1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555F312-7708-2245-DEEF-8694039AF16D}"/>
              </a:ext>
            </a:extLst>
          </p:cNvPr>
          <p:cNvPicPr>
            <a:picLocks noChangeAspect="1"/>
          </p:cNvPicPr>
          <p:nvPr/>
        </p:nvPicPr>
        <p:blipFill>
          <a:blip r:embed="rId4">
            <a:extLst>
              <a:ext uri="{28A0092B-C50C-407E-A947-70E740481C1C}">
                <a14:useLocalDpi xmlns:a14="http://schemas.microsoft.com/office/drawing/2010/main" val="0"/>
              </a:ext>
            </a:extLst>
          </a:blip>
          <a:srcRect l="11233" t="36734" r="10399" b="37306"/>
          <a:stretch/>
        </p:blipFill>
        <p:spPr>
          <a:xfrm>
            <a:off x="9977535" y="755779"/>
            <a:ext cx="1492898" cy="494523"/>
          </a:xfrm>
          <a:prstGeom prst="rect">
            <a:avLst/>
          </a:prstGeom>
        </p:spPr>
      </p:pic>
    </p:spTree>
    <p:extLst>
      <p:ext uri="{BB962C8B-B14F-4D97-AF65-F5344CB8AC3E}">
        <p14:creationId xmlns:p14="http://schemas.microsoft.com/office/powerpoint/2010/main" val="4132463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6" presetClass="entr" presetSubtype="2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8"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0CA04-9BD3-4341-B031-1BEAFF64B6F8}"/>
              </a:ext>
            </a:extLst>
          </p:cNvPr>
          <p:cNvSpPr>
            <a:spLocks noGrp="1"/>
          </p:cNvSpPr>
          <p:nvPr>
            <p:ph type="title"/>
          </p:nvPr>
        </p:nvSpPr>
        <p:spPr>
          <a:xfrm>
            <a:off x="677335" y="609600"/>
            <a:ext cx="8596668" cy="923330"/>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Data Validation:</a:t>
            </a:r>
            <a:endParaRPr lang="en-IN" sz="4000" b="1" dirty="0">
              <a:solidFill>
                <a:schemeClr val="accent2"/>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D0DAF91-24C9-42B1-865E-1FAA14267738}"/>
              </a:ext>
            </a:extLst>
          </p:cNvPr>
          <p:cNvPicPr/>
          <p:nvPr/>
        </p:nvPicPr>
        <p:blipFill rotWithShape="1">
          <a:blip r:embed="rId2">
            <a:extLst>
              <a:ext uri="{28A0092B-C50C-407E-A947-70E740481C1C}">
                <a14:useLocalDpi xmlns:a14="http://schemas.microsoft.com/office/drawing/2010/main" val="0"/>
              </a:ext>
            </a:extLst>
          </a:blip>
          <a:srcRect r="17900"/>
          <a:stretch/>
        </p:blipFill>
        <p:spPr bwMode="auto">
          <a:xfrm>
            <a:off x="1908313" y="3245788"/>
            <a:ext cx="4558746" cy="2446020"/>
          </a:xfrm>
          <a:prstGeom prst="rect">
            <a:avLst/>
          </a:prstGeom>
          <a:noFill/>
          <a:ln>
            <a:noFill/>
          </a:ln>
        </p:spPr>
      </p:pic>
      <p:sp>
        <p:nvSpPr>
          <p:cNvPr id="6" name="TextBox 5">
            <a:extLst>
              <a:ext uri="{FF2B5EF4-FFF2-40B4-BE49-F238E27FC236}">
                <a16:creationId xmlns:a16="http://schemas.microsoft.com/office/drawing/2014/main" id="{59034047-8283-4DDE-A760-8AED7F9FECEA}"/>
              </a:ext>
            </a:extLst>
          </p:cNvPr>
          <p:cNvSpPr txBox="1"/>
          <p:nvPr/>
        </p:nvSpPr>
        <p:spPr>
          <a:xfrm>
            <a:off x="808383" y="2001078"/>
            <a:ext cx="8282607"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Dataset contains blanks,’-’ and ‘p’ replacing all with 0. </a:t>
            </a:r>
          </a:p>
          <a:p>
            <a:pPr>
              <a:buClr>
                <a:srgbClr val="56DDE4"/>
              </a:buClr>
            </a:pPr>
            <a:endParaRPr lang="en-US" dirty="0">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IN" sz="1800" dirty="0">
                <a:effectLst/>
                <a:latin typeface="Times New Roman" panose="02020603050405020304" pitchFamily="18" charset="0"/>
                <a:ea typeface="Calibri" panose="020F0502020204030204" pitchFamily="34" charset="0"/>
              </a:rPr>
              <a:t>In years column some data points have extra text. </a:t>
            </a:r>
            <a:r>
              <a:rPr lang="en-IN" dirty="0">
                <a:latin typeface="Times New Roman" panose="02020603050405020304" pitchFamily="18" charset="0"/>
                <a:ea typeface="Calibri" panose="020F0502020204030204" pitchFamily="34" charset="0"/>
              </a:rPr>
              <a:t>To removed using </a:t>
            </a:r>
          </a:p>
          <a:p>
            <a:pPr>
              <a:buClr>
                <a:srgbClr val="56DDE4"/>
              </a:buClr>
            </a:pPr>
            <a:r>
              <a:rPr lang="en-IN" dirty="0">
                <a:latin typeface="Times New Roman" panose="02020603050405020304" pitchFamily="18" charset="0"/>
                <a:ea typeface="Calibri" panose="020F0502020204030204" pitchFamily="34" charset="0"/>
              </a:rPr>
              <a:t>F</a:t>
            </a:r>
            <a:r>
              <a:rPr lang="en-IN" sz="1800" dirty="0">
                <a:effectLst/>
                <a:latin typeface="Times New Roman" panose="02020603050405020304" pitchFamily="18" charset="0"/>
                <a:ea typeface="Calibri" panose="020F0502020204030204" pitchFamily="34" charset="0"/>
              </a:rPr>
              <a:t>ormula “=Left (C2,7)” and apply it for whole column</a:t>
            </a:r>
            <a:endParaRPr lang="en-IN"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A8C0069-89EE-9A7E-E13F-3ECF6D6ABD84}"/>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9968204" y="755779"/>
            <a:ext cx="1492898" cy="494523"/>
          </a:xfrm>
          <a:prstGeom prst="rect">
            <a:avLst/>
          </a:prstGeom>
        </p:spPr>
      </p:pic>
    </p:spTree>
    <p:extLst>
      <p:ext uri="{BB962C8B-B14F-4D97-AF65-F5344CB8AC3E}">
        <p14:creationId xmlns:p14="http://schemas.microsoft.com/office/powerpoint/2010/main" val="3356459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80">
                                          <p:stCondLst>
                                            <p:cond delay="0"/>
                                          </p:stCondLst>
                                        </p:cTn>
                                        <p:tgtEl>
                                          <p:spTgt spid="5"/>
                                        </p:tgtEl>
                                      </p:cBhvr>
                                    </p:animEffect>
                                    <p:anim calcmode="lin" valueType="num">
                                      <p:cBhvr>
                                        <p:cTn id="24"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29" dur="26">
                                          <p:stCondLst>
                                            <p:cond delay="650"/>
                                          </p:stCondLst>
                                        </p:cTn>
                                        <p:tgtEl>
                                          <p:spTgt spid="5"/>
                                        </p:tgtEl>
                                      </p:cBhvr>
                                      <p:to x="100000" y="60000"/>
                                    </p:animScale>
                                    <p:animScale>
                                      <p:cBhvr>
                                        <p:cTn id="30" dur="166" decel="50000">
                                          <p:stCondLst>
                                            <p:cond delay="676"/>
                                          </p:stCondLst>
                                        </p:cTn>
                                        <p:tgtEl>
                                          <p:spTgt spid="5"/>
                                        </p:tgtEl>
                                      </p:cBhvr>
                                      <p:to x="100000" y="100000"/>
                                    </p:animScale>
                                    <p:animScale>
                                      <p:cBhvr>
                                        <p:cTn id="31" dur="26">
                                          <p:stCondLst>
                                            <p:cond delay="1312"/>
                                          </p:stCondLst>
                                        </p:cTn>
                                        <p:tgtEl>
                                          <p:spTgt spid="5"/>
                                        </p:tgtEl>
                                      </p:cBhvr>
                                      <p:to x="100000" y="80000"/>
                                    </p:animScale>
                                    <p:animScale>
                                      <p:cBhvr>
                                        <p:cTn id="32" dur="166" decel="50000">
                                          <p:stCondLst>
                                            <p:cond delay="1338"/>
                                          </p:stCondLst>
                                        </p:cTn>
                                        <p:tgtEl>
                                          <p:spTgt spid="5"/>
                                        </p:tgtEl>
                                      </p:cBhvr>
                                      <p:to x="100000" y="100000"/>
                                    </p:animScale>
                                    <p:animScale>
                                      <p:cBhvr>
                                        <p:cTn id="33" dur="26">
                                          <p:stCondLst>
                                            <p:cond delay="1642"/>
                                          </p:stCondLst>
                                        </p:cTn>
                                        <p:tgtEl>
                                          <p:spTgt spid="5"/>
                                        </p:tgtEl>
                                      </p:cBhvr>
                                      <p:to x="100000" y="90000"/>
                                    </p:animScale>
                                    <p:animScale>
                                      <p:cBhvr>
                                        <p:cTn id="34" dur="166" decel="50000">
                                          <p:stCondLst>
                                            <p:cond delay="1668"/>
                                          </p:stCondLst>
                                        </p:cTn>
                                        <p:tgtEl>
                                          <p:spTgt spid="5"/>
                                        </p:tgtEl>
                                      </p:cBhvr>
                                      <p:to x="100000" y="100000"/>
                                    </p:animScale>
                                    <p:animScale>
                                      <p:cBhvr>
                                        <p:cTn id="35" dur="26">
                                          <p:stCondLst>
                                            <p:cond delay="1808"/>
                                          </p:stCondLst>
                                        </p:cTn>
                                        <p:tgtEl>
                                          <p:spTgt spid="5"/>
                                        </p:tgtEl>
                                      </p:cBhvr>
                                      <p:to x="100000" y="95000"/>
                                    </p:animScale>
                                    <p:animScale>
                                      <p:cBhvr>
                                        <p:cTn id="36" dur="166" decel="50000">
                                          <p:stCondLst>
                                            <p:cond delay="1834"/>
                                          </p:stCondLst>
                                        </p:cTn>
                                        <p:tgtEl>
                                          <p:spTgt spid="5"/>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down)">
                                      <p:cBhvr>
                                        <p:cTn id="39" dur="580">
                                          <p:stCondLst>
                                            <p:cond delay="0"/>
                                          </p:stCondLst>
                                        </p:cTn>
                                        <p:tgtEl>
                                          <p:spTgt spid="6"/>
                                        </p:tgtEl>
                                      </p:cBhvr>
                                    </p:animEffect>
                                    <p:anim calcmode="lin" valueType="num">
                                      <p:cBhvr>
                                        <p:cTn id="40"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45" dur="26">
                                          <p:stCondLst>
                                            <p:cond delay="650"/>
                                          </p:stCondLst>
                                        </p:cTn>
                                        <p:tgtEl>
                                          <p:spTgt spid="6"/>
                                        </p:tgtEl>
                                      </p:cBhvr>
                                      <p:to x="100000" y="60000"/>
                                    </p:animScale>
                                    <p:animScale>
                                      <p:cBhvr>
                                        <p:cTn id="46" dur="166" decel="50000">
                                          <p:stCondLst>
                                            <p:cond delay="676"/>
                                          </p:stCondLst>
                                        </p:cTn>
                                        <p:tgtEl>
                                          <p:spTgt spid="6"/>
                                        </p:tgtEl>
                                      </p:cBhvr>
                                      <p:to x="100000" y="100000"/>
                                    </p:animScale>
                                    <p:animScale>
                                      <p:cBhvr>
                                        <p:cTn id="47" dur="26">
                                          <p:stCondLst>
                                            <p:cond delay="1312"/>
                                          </p:stCondLst>
                                        </p:cTn>
                                        <p:tgtEl>
                                          <p:spTgt spid="6"/>
                                        </p:tgtEl>
                                      </p:cBhvr>
                                      <p:to x="100000" y="80000"/>
                                    </p:animScale>
                                    <p:animScale>
                                      <p:cBhvr>
                                        <p:cTn id="48" dur="166" decel="50000">
                                          <p:stCondLst>
                                            <p:cond delay="1338"/>
                                          </p:stCondLst>
                                        </p:cTn>
                                        <p:tgtEl>
                                          <p:spTgt spid="6"/>
                                        </p:tgtEl>
                                      </p:cBhvr>
                                      <p:to x="100000" y="100000"/>
                                    </p:animScale>
                                    <p:animScale>
                                      <p:cBhvr>
                                        <p:cTn id="49" dur="26">
                                          <p:stCondLst>
                                            <p:cond delay="1642"/>
                                          </p:stCondLst>
                                        </p:cTn>
                                        <p:tgtEl>
                                          <p:spTgt spid="6"/>
                                        </p:tgtEl>
                                      </p:cBhvr>
                                      <p:to x="100000" y="90000"/>
                                    </p:animScale>
                                    <p:animScale>
                                      <p:cBhvr>
                                        <p:cTn id="50" dur="166" decel="50000">
                                          <p:stCondLst>
                                            <p:cond delay="1668"/>
                                          </p:stCondLst>
                                        </p:cTn>
                                        <p:tgtEl>
                                          <p:spTgt spid="6"/>
                                        </p:tgtEl>
                                      </p:cBhvr>
                                      <p:to x="100000" y="100000"/>
                                    </p:animScale>
                                    <p:animScale>
                                      <p:cBhvr>
                                        <p:cTn id="51" dur="26">
                                          <p:stCondLst>
                                            <p:cond delay="1808"/>
                                          </p:stCondLst>
                                        </p:cTn>
                                        <p:tgtEl>
                                          <p:spTgt spid="6"/>
                                        </p:tgtEl>
                                      </p:cBhvr>
                                      <p:to x="100000" y="95000"/>
                                    </p:animScale>
                                    <p:animScale>
                                      <p:cBhvr>
                                        <p:cTn id="52" dur="166" decel="50000">
                                          <p:stCondLst>
                                            <p:cond delay="1834"/>
                                          </p:stCondLst>
                                        </p:cTn>
                                        <p:tgtEl>
                                          <p:spTgt spid="6"/>
                                        </p:tgtEl>
                                      </p:cBhvr>
                                      <p:to x="100000" y="100000"/>
                                    </p:animScale>
                                  </p:childTnLst>
                                </p:cTn>
                              </p:par>
                              <p:par>
                                <p:cTn id="53" presetID="16" presetClass="entr" presetSubtype="21" fill="hold"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34181-8AA8-432C-A567-15479CA0F518}"/>
              </a:ext>
            </a:extLst>
          </p:cNvPr>
          <p:cNvSpPr>
            <a:spLocks noGrp="1"/>
          </p:cNvSpPr>
          <p:nvPr>
            <p:ph type="title"/>
          </p:nvPr>
        </p:nvSpPr>
        <p:spPr>
          <a:xfrm>
            <a:off x="677334" y="609600"/>
            <a:ext cx="8596668" cy="848139"/>
          </a:xfrm>
        </p:spPr>
        <p:txBody>
          <a:bodyPr>
            <a:normAutofit/>
          </a:bodyPr>
          <a:lstStyle/>
          <a:p>
            <a:r>
              <a:rPr lang="en-IN" sz="4000" b="1" dirty="0">
                <a:solidFill>
                  <a:schemeClr val="accent2"/>
                </a:solidFill>
                <a:effectLst/>
                <a:latin typeface="Times New Roman" panose="02020603050405020304" pitchFamily="18" charset="0"/>
                <a:ea typeface="Arial" panose="020B0604020202020204" pitchFamily="34" charset="0"/>
              </a:rPr>
              <a:t>Export Data from Python</a:t>
            </a:r>
            <a:endParaRPr lang="en-IN" sz="4000" dirty="0">
              <a:solidFill>
                <a:schemeClr val="accent2"/>
              </a:solidFill>
            </a:endParaRPr>
          </a:p>
        </p:txBody>
      </p:sp>
      <p:sp>
        <p:nvSpPr>
          <p:cNvPr id="3" name="TextBox 2">
            <a:extLst>
              <a:ext uri="{FF2B5EF4-FFF2-40B4-BE49-F238E27FC236}">
                <a16:creationId xmlns:a16="http://schemas.microsoft.com/office/drawing/2014/main" id="{F49553EE-7EA2-4032-B345-6086507C6C70}"/>
              </a:ext>
            </a:extLst>
          </p:cNvPr>
          <p:cNvSpPr txBox="1"/>
          <p:nvPr/>
        </p:nvSpPr>
        <p:spPr>
          <a:xfrm>
            <a:off x="677334" y="1656522"/>
            <a:ext cx="8917240" cy="1785104"/>
          </a:xfrm>
          <a:prstGeom prst="rect">
            <a:avLst/>
          </a:prstGeom>
          <a:noFill/>
        </p:spPr>
        <p:txBody>
          <a:bodyPr wrap="square" rtlCol="0">
            <a:spAutoFit/>
          </a:bodyPr>
          <a:lstStyle/>
          <a:p>
            <a:pPr marR="146050" lvl="1">
              <a:spcAft>
                <a:spcPts val="0"/>
              </a:spcAft>
            </a:pPr>
            <a:r>
              <a:rPr lang="en-IN" sz="2000" b="1" dirty="0">
                <a:solidFill>
                  <a:schemeClr val="accent2"/>
                </a:solidFill>
                <a:effectLst/>
                <a:latin typeface="Times New Roman" panose="02020603050405020304" pitchFamily="18" charset="0"/>
                <a:ea typeface="Calibri" panose="020F0502020204030204" pitchFamily="34" charset="0"/>
              </a:rPr>
              <a:t>Perform Exploratory Data Analysis Using Python:</a:t>
            </a:r>
            <a:endParaRPr lang="en-IN" sz="2000" dirty="0">
              <a:solidFill>
                <a:schemeClr val="accent2"/>
              </a:solidFill>
              <a:latin typeface="Arial" panose="020B0604020202020204" pitchFamily="34" charset="0"/>
              <a:ea typeface="Calibri" panose="020F0502020204030204" pitchFamily="34"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Import Python Modules</a:t>
            </a: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Load Dataset</a:t>
            </a: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Data Preparation</a:t>
            </a:r>
            <a:endParaRPr lang="en-IN" dirty="0">
              <a:latin typeface="Times New Roman" panose="02020603050405020304" pitchFamily="18" charset="0"/>
              <a:ea typeface="Calibri" panose="020F0502020204030204" pitchFamily="34" charset="0"/>
              <a:cs typeface="Times New Roman" panose="02020603050405020304" pitchFamily="18"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EDA: Data Visualization</a:t>
            </a:r>
            <a:endParaRPr lang="en-IN" dirty="0">
              <a:effectLst/>
              <a:latin typeface="Times New Roman" panose="02020603050405020304" pitchFamily="18" charset="0"/>
              <a:ea typeface="Arial" panose="020B060402020202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86FE22A2-91A2-4AE1-9773-083933E907A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23291" y="3429000"/>
            <a:ext cx="7366552" cy="2136913"/>
          </a:xfrm>
          <a:prstGeom prst="rect">
            <a:avLst/>
          </a:prstGeom>
          <a:noFill/>
          <a:ln>
            <a:noFill/>
          </a:ln>
        </p:spPr>
      </p:pic>
      <p:sp>
        <p:nvSpPr>
          <p:cNvPr id="5" name="TextBox 4">
            <a:extLst>
              <a:ext uri="{FF2B5EF4-FFF2-40B4-BE49-F238E27FC236}">
                <a16:creationId xmlns:a16="http://schemas.microsoft.com/office/drawing/2014/main" id="{A372BD6B-298C-4A4E-AF59-CE253B5D8DE8}"/>
              </a:ext>
            </a:extLst>
          </p:cNvPr>
          <p:cNvSpPr txBox="1"/>
          <p:nvPr/>
        </p:nvSpPr>
        <p:spPr>
          <a:xfrm>
            <a:off x="823291" y="5565913"/>
            <a:ext cx="5617266"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Extracting cleaned dataset</a:t>
            </a: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7EBA3BB-DBC8-3905-DFC8-FC17557FA88D}"/>
              </a:ext>
            </a:extLst>
          </p:cNvPr>
          <p:cNvPicPr>
            <a:picLocks noChangeAspect="1"/>
          </p:cNvPicPr>
          <p:nvPr/>
        </p:nvPicPr>
        <p:blipFill>
          <a:blip r:embed="rId3">
            <a:extLst>
              <a:ext uri="{28A0092B-C50C-407E-A947-70E740481C1C}">
                <a14:useLocalDpi xmlns:a14="http://schemas.microsoft.com/office/drawing/2010/main" val="0"/>
              </a:ext>
            </a:extLst>
          </a:blip>
          <a:srcRect l="11233" t="36734" r="10399" b="37306"/>
          <a:stretch/>
        </p:blipFill>
        <p:spPr>
          <a:xfrm>
            <a:off x="9986866" y="755779"/>
            <a:ext cx="1492898" cy="494523"/>
          </a:xfrm>
          <a:prstGeom prst="rect">
            <a:avLst/>
          </a:prstGeom>
        </p:spPr>
      </p:pic>
    </p:spTree>
    <p:extLst>
      <p:ext uri="{BB962C8B-B14F-4D97-AF65-F5344CB8AC3E}">
        <p14:creationId xmlns:p14="http://schemas.microsoft.com/office/powerpoint/2010/main" val="4086911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16" presetClass="entr" presetSubtype="21"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arn(inVertical)">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76F8F-CDA1-4746-91A4-D6E1FA989B44}"/>
              </a:ext>
            </a:extLst>
          </p:cNvPr>
          <p:cNvSpPr>
            <a:spLocks noGrp="1"/>
          </p:cNvSpPr>
          <p:nvPr>
            <p:ph type="title"/>
          </p:nvPr>
        </p:nvSpPr>
        <p:spPr>
          <a:xfrm>
            <a:off x="677335" y="609600"/>
            <a:ext cx="8596668" cy="662609"/>
          </a:xfrm>
        </p:spPr>
        <p:txBody>
          <a:bodyPr>
            <a:normAutofit fontScale="90000"/>
          </a:bodyPr>
          <a:lstStyle/>
          <a:p>
            <a:r>
              <a:rPr lang="en-US" sz="4000" b="1" dirty="0">
                <a:solidFill>
                  <a:schemeClr val="accent2"/>
                </a:solidFill>
                <a:latin typeface="Times New Roman" panose="02020603050405020304" pitchFamily="18" charset="0"/>
                <a:cs typeface="Times New Roman" panose="02020603050405020304" pitchFamily="18" charset="0"/>
              </a:rPr>
              <a:t>Architecture:</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1D9C2A23-CB89-4B4E-BC8D-A7EF3A18A3CF}"/>
              </a:ext>
            </a:extLst>
          </p:cNvPr>
          <p:cNvSpPr/>
          <p:nvPr/>
        </p:nvSpPr>
        <p:spPr>
          <a:xfrm>
            <a:off x="410817" y="1749287"/>
            <a:ext cx="2226366" cy="1205948"/>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Transformation</a:t>
            </a:r>
            <a:endParaRPr lang="en-IN" sz="2000" b="1" dirty="0">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2146FC34-642C-43B0-B631-736936C46637}"/>
              </a:ext>
            </a:extLst>
          </p:cNvPr>
          <p:cNvSpPr/>
          <p:nvPr/>
        </p:nvSpPr>
        <p:spPr>
          <a:xfrm>
            <a:off x="2941983" y="1749287"/>
            <a:ext cx="1921565" cy="1205948"/>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Cleaning</a:t>
            </a:r>
            <a:endParaRPr lang="en-IN" sz="2000" b="1" dirty="0">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72C37EF1-D14F-4EAA-A628-2CF6E1B8544A}"/>
              </a:ext>
            </a:extLst>
          </p:cNvPr>
          <p:cNvSpPr/>
          <p:nvPr/>
        </p:nvSpPr>
        <p:spPr>
          <a:xfrm>
            <a:off x="5261115" y="1749287"/>
            <a:ext cx="2067339" cy="1205948"/>
          </a:xfrm>
          <a:prstGeom prst="roundRect">
            <a:avLst/>
          </a:prstGeom>
          <a:solidFill>
            <a:srgbClr val="56DDE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Visualization</a:t>
            </a:r>
            <a:endParaRPr lang="en-IN" sz="2000" b="1" dirty="0">
              <a:latin typeface="Times New Roman" panose="02020603050405020304" pitchFamily="18" charset="0"/>
              <a:cs typeface="Times New Roman" panose="02020603050405020304" pitchFamily="18" charset="0"/>
            </a:endParaRPr>
          </a:p>
          <a:p>
            <a:pPr algn="ctr"/>
            <a:endParaRPr lang="en-IN" dirty="0"/>
          </a:p>
        </p:txBody>
      </p:sp>
      <p:sp>
        <p:nvSpPr>
          <p:cNvPr id="9" name="Rectangle: Rounded Corners 8">
            <a:extLst>
              <a:ext uri="{FF2B5EF4-FFF2-40B4-BE49-F238E27FC236}">
                <a16:creationId xmlns:a16="http://schemas.microsoft.com/office/drawing/2014/main" id="{54FFF639-B7CC-4147-9C53-FDB8717579B4}"/>
              </a:ext>
            </a:extLst>
          </p:cNvPr>
          <p:cNvSpPr/>
          <p:nvPr/>
        </p:nvSpPr>
        <p:spPr>
          <a:xfrm>
            <a:off x="7659757" y="1749287"/>
            <a:ext cx="1736038" cy="12059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Development</a:t>
            </a:r>
            <a:endParaRPr lang="en-IN" sz="2000" b="1" dirty="0">
              <a:latin typeface="Times New Roman" panose="02020603050405020304" pitchFamily="18" charset="0"/>
              <a:cs typeface="Times New Roman" panose="02020603050405020304" pitchFamily="18" charset="0"/>
            </a:endParaRPr>
          </a:p>
        </p:txBody>
      </p:sp>
      <p:sp>
        <p:nvSpPr>
          <p:cNvPr id="10" name="Arrow: Right 9">
            <a:extLst>
              <a:ext uri="{FF2B5EF4-FFF2-40B4-BE49-F238E27FC236}">
                <a16:creationId xmlns:a16="http://schemas.microsoft.com/office/drawing/2014/main" id="{AA15F6F7-A418-48B5-9DB5-17D85E4B1031}"/>
              </a:ext>
            </a:extLst>
          </p:cNvPr>
          <p:cNvSpPr/>
          <p:nvPr/>
        </p:nvSpPr>
        <p:spPr>
          <a:xfrm>
            <a:off x="2637183" y="2133600"/>
            <a:ext cx="331305" cy="318052"/>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Right 10">
            <a:extLst>
              <a:ext uri="{FF2B5EF4-FFF2-40B4-BE49-F238E27FC236}">
                <a16:creationId xmlns:a16="http://schemas.microsoft.com/office/drawing/2014/main" id="{9E433C47-11B1-48FE-8916-B59866DBA6F2}"/>
              </a:ext>
            </a:extLst>
          </p:cNvPr>
          <p:cNvSpPr/>
          <p:nvPr/>
        </p:nvSpPr>
        <p:spPr>
          <a:xfrm>
            <a:off x="4863550" y="2133600"/>
            <a:ext cx="371061" cy="318052"/>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FBF6826B-D2BB-45EF-AC6E-7A1A20E77CCE}"/>
              </a:ext>
            </a:extLst>
          </p:cNvPr>
          <p:cNvSpPr/>
          <p:nvPr/>
        </p:nvSpPr>
        <p:spPr>
          <a:xfrm>
            <a:off x="7341704" y="2133600"/>
            <a:ext cx="318053"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4E5DD135-3EC8-4BE0-A3FE-D7CF91F92C26}"/>
              </a:ext>
            </a:extLst>
          </p:cNvPr>
          <p:cNvSpPr/>
          <p:nvPr/>
        </p:nvSpPr>
        <p:spPr>
          <a:xfrm>
            <a:off x="960782" y="2835965"/>
            <a:ext cx="2014331"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Unpivoting dataset</a:t>
            </a:r>
            <a:endParaRPr lang="en-IN" sz="2000" b="1" dirty="0">
              <a:solidFill>
                <a:schemeClr val="tx1"/>
              </a:solidFill>
              <a:latin typeface="Times New Roman" panose="020206030504050203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875F85A0-913D-4433-8593-14A99EE821B6}"/>
              </a:ext>
            </a:extLst>
          </p:cNvPr>
          <p:cNvSpPr/>
          <p:nvPr/>
        </p:nvSpPr>
        <p:spPr>
          <a:xfrm>
            <a:off x="3525077"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Removing blanks and duplicated rows</a:t>
            </a:r>
            <a:endParaRPr lang="en-IN" sz="2000" b="1" dirty="0">
              <a:solidFill>
                <a:schemeClr val="tx1"/>
              </a:solidFill>
              <a:latin typeface="Times New Roman" panose="02020603050405020304" pitchFamily="18" charset="0"/>
              <a:cs typeface="Times New Roman" panose="02020603050405020304" pitchFamily="18" charset="0"/>
            </a:endParaRPr>
          </a:p>
          <a:p>
            <a:pPr algn="ctr"/>
            <a:endParaRPr lang="en-IN" dirty="0"/>
          </a:p>
        </p:txBody>
      </p:sp>
      <p:sp>
        <p:nvSpPr>
          <p:cNvPr id="15" name="Rectangle: Rounded Corners 14">
            <a:extLst>
              <a:ext uri="{FF2B5EF4-FFF2-40B4-BE49-F238E27FC236}">
                <a16:creationId xmlns:a16="http://schemas.microsoft.com/office/drawing/2014/main" id="{3604909B-92B6-4639-BB65-9CEE45E90851}"/>
              </a:ext>
            </a:extLst>
          </p:cNvPr>
          <p:cNvSpPr/>
          <p:nvPr/>
        </p:nvSpPr>
        <p:spPr>
          <a:xfrm>
            <a:off x="5923719"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tx1"/>
                </a:solidFill>
                <a:latin typeface="Times New Roman" panose="02020603050405020304" pitchFamily="18" charset="0"/>
                <a:cs typeface="Times New Roman" panose="02020603050405020304" pitchFamily="18" charset="0"/>
              </a:rPr>
              <a:t>Making Insightful Dashboard</a:t>
            </a:r>
            <a:endParaRPr lang="en-IN" sz="1800" b="1" dirty="0">
              <a:solidFill>
                <a:schemeClr val="tx1"/>
              </a:solidFill>
              <a:latin typeface="Times New Roman" panose="02020603050405020304" pitchFamily="18"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7E942439-2E4D-4155-8A26-670BB7C7600D}"/>
              </a:ext>
            </a:extLst>
          </p:cNvPr>
          <p:cNvSpPr/>
          <p:nvPr/>
        </p:nvSpPr>
        <p:spPr>
          <a:xfrm>
            <a:off x="8335617"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Publishing</a:t>
            </a:r>
          </a:p>
          <a:p>
            <a:pPr algn="ctr"/>
            <a:r>
              <a:rPr lang="en-US" sz="2000" b="1" dirty="0">
                <a:solidFill>
                  <a:schemeClr val="tx1"/>
                </a:solidFill>
                <a:latin typeface="Times New Roman" panose="02020603050405020304" pitchFamily="18" charset="0"/>
                <a:cs typeface="Times New Roman" panose="02020603050405020304" pitchFamily="18" charset="0"/>
              </a:rPr>
              <a:t>dashboard</a:t>
            </a:r>
            <a:endParaRPr lang="en-IN" sz="2000" b="1" dirty="0">
              <a:solidFill>
                <a:schemeClr val="tx1"/>
              </a:solidFill>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F2CF0616-BA03-4663-89E9-3F5663CE56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5077" y="4863547"/>
            <a:ext cx="1709534" cy="914399"/>
          </a:xfrm>
          <a:prstGeom prst="rect">
            <a:avLst/>
          </a:prstGeom>
        </p:spPr>
      </p:pic>
      <p:sp>
        <p:nvSpPr>
          <p:cNvPr id="21" name="Arrow: Down 20">
            <a:extLst>
              <a:ext uri="{FF2B5EF4-FFF2-40B4-BE49-F238E27FC236}">
                <a16:creationId xmlns:a16="http://schemas.microsoft.com/office/drawing/2014/main" id="{FF8F7656-B8D3-4166-BA89-67D4E9238774}"/>
              </a:ext>
            </a:extLst>
          </p:cNvPr>
          <p:cNvSpPr/>
          <p:nvPr/>
        </p:nvSpPr>
        <p:spPr>
          <a:xfrm>
            <a:off x="4161182" y="4200939"/>
            <a:ext cx="304801"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Down 21">
            <a:extLst>
              <a:ext uri="{FF2B5EF4-FFF2-40B4-BE49-F238E27FC236}">
                <a16:creationId xmlns:a16="http://schemas.microsoft.com/office/drawing/2014/main" id="{F2266958-A378-4297-8DAD-3A3561311842}"/>
              </a:ext>
            </a:extLst>
          </p:cNvPr>
          <p:cNvSpPr/>
          <p:nvPr/>
        </p:nvSpPr>
        <p:spPr>
          <a:xfrm>
            <a:off x="1762539" y="4200939"/>
            <a:ext cx="304802"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a:extLst>
              <a:ext uri="{FF2B5EF4-FFF2-40B4-BE49-F238E27FC236}">
                <a16:creationId xmlns:a16="http://schemas.microsoft.com/office/drawing/2014/main" id="{E8596836-4233-4A74-89DC-C3F02DA3BD99}"/>
              </a:ext>
            </a:extLst>
          </p:cNvPr>
          <p:cNvSpPr/>
          <p:nvPr/>
        </p:nvSpPr>
        <p:spPr>
          <a:xfrm>
            <a:off x="6573078" y="4200939"/>
            <a:ext cx="357809"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Down 23">
            <a:extLst>
              <a:ext uri="{FF2B5EF4-FFF2-40B4-BE49-F238E27FC236}">
                <a16:creationId xmlns:a16="http://schemas.microsoft.com/office/drawing/2014/main" id="{56754E7A-6709-45A1-8161-04370D639C51}"/>
              </a:ext>
            </a:extLst>
          </p:cNvPr>
          <p:cNvSpPr/>
          <p:nvPr/>
        </p:nvSpPr>
        <p:spPr>
          <a:xfrm>
            <a:off x="8971720" y="4187687"/>
            <a:ext cx="302283" cy="5565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792CDC5A-434F-41D0-B12F-71FE78124DF2}"/>
              </a:ext>
            </a:extLst>
          </p:cNvPr>
          <p:cNvSpPr txBox="1"/>
          <p:nvPr/>
        </p:nvSpPr>
        <p:spPr>
          <a:xfrm>
            <a:off x="960782" y="5989983"/>
            <a:ext cx="6698975"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Architecture of process and tools </a:t>
            </a:r>
            <a:endParaRPr lang="en-IN" sz="1400" dirty="0">
              <a:latin typeface="Times New Roman" panose="02020603050405020304" pitchFamily="18" charset="0"/>
              <a:cs typeface="Times New Roman" panose="02020603050405020304" pitchFamily="18" charset="0"/>
            </a:endParaRPr>
          </a:p>
        </p:txBody>
      </p:sp>
      <p:pic>
        <p:nvPicPr>
          <p:cNvPr id="27" name="image4.png">
            <a:extLst>
              <a:ext uri="{FF2B5EF4-FFF2-40B4-BE49-F238E27FC236}">
                <a16:creationId xmlns:a16="http://schemas.microsoft.com/office/drawing/2014/main" id="{DEF9E635-2690-4645-A252-54DA0B531F77}"/>
              </a:ext>
            </a:extLst>
          </p:cNvPr>
          <p:cNvPicPr/>
          <p:nvPr/>
        </p:nvPicPr>
        <p:blipFill>
          <a:blip r:embed="rId3"/>
          <a:srcRect/>
          <a:stretch>
            <a:fillRect/>
          </a:stretch>
        </p:blipFill>
        <p:spPr>
          <a:xfrm>
            <a:off x="960781" y="4791075"/>
            <a:ext cx="1861931" cy="854351"/>
          </a:xfrm>
          <a:prstGeom prst="rect">
            <a:avLst/>
          </a:prstGeom>
          <a:ln/>
        </p:spPr>
      </p:pic>
      <p:pic>
        <p:nvPicPr>
          <p:cNvPr id="28" name="Picture 27" descr="Image result for novypro images">
            <a:extLst>
              <a:ext uri="{FF2B5EF4-FFF2-40B4-BE49-F238E27FC236}">
                <a16:creationId xmlns:a16="http://schemas.microsoft.com/office/drawing/2014/main" id="{E5A6BC97-2409-4B1A-B2C0-5CBE29E3C123}"/>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309116" y="4744279"/>
            <a:ext cx="1861931" cy="1205948"/>
          </a:xfrm>
          <a:prstGeom prst="rect">
            <a:avLst/>
          </a:prstGeom>
          <a:noFill/>
          <a:ln>
            <a:noFill/>
          </a:ln>
        </p:spPr>
      </p:pic>
      <p:pic>
        <p:nvPicPr>
          <p:cNvPr id="29" name="image6.png">
            <a:extLst>
              <a:ext uri="{FF2B5EF4-FFF2-40B4-BE49-F238E27FC236}">
                <a16:creationId xmlns:a16="http://schemas.microsoft.com/office/drawing/2014/main" id="{F28F9040-6053-4F13-8E7B-532FCFF49233}"/>
              </a:ext>
            </a:extLst>
          </p:cNvPr>
          <p:cNvPicPr/>
          <p:nvPr/>
        </p:nvPicPr>
        <p:blipFill>
          <a:blip r:embed="rId5"/>
          <a:srcRect/>
          <a:stretch>
            <a:fillRect/>
          </a:stretch>
        </p:blipFill>
        <p:spPr>
          <a:xfrm>
            <a:off x="5981702" y="4797289"/>
            <a:ext cx="1572037" cy="980657"/>
          </a:xfrm>
          <a:prstGeom prst="rect">
            <a:avLst/>
          </a:prstGeom>
          <a:ln/>
        </p:spPr>
      </p:pic>
      <p:pic>
        <p:nvPicPr>
          <p:cNvPr id="3" name="Picture 2">
            <a:extLst>
              <a:ext uri="{FF2B5EF4-FFF2-40B4-BE49-F238E27FC236}">
                <a16:creationId xmlns:a16="http://schemas.microsoft.com/office/drawing/2014/main" id="{FBB53A6E-8502-AE0C-2D57-AC91C6E2167E}"/>
              </a:ext>
            </a:extLst>
          </p:cNvPr>
          <p:cNvPicPr>
            <a:picLocks noChangeAspect="1"/>
          </p:cNvPicPr>
          <p:nvPr/>
        </p:nvPicPr>
        <p:blipFill>
          <a:blip r:embed="rId6">
            <a:extLst>
              <a:ext uri="{28A0092B-C50C-407E-A947-70E740481C1C}">
                <a14:useLocalDpi xmlns:a14="http://schemas.microsoft.com/office/drawing/2010/main" val="0"/>
              </a:ext>
            </a:extLst>
          </a:blip>
          <a:srcRect l="11233" t="36734" r="10399" b="37306"/>
          <a:stretch/>
        </p:blipFill>
        <p:spPr>
          <a:xfrm>
            <a:off x="9996197" y="755779"/>
            <a:ext cx="1492898" cy="494523"/>
          </a:xfrm>
          <a:prstGeom prst="rect">
            <a:avLst/>
          </a:prstGeom>
        </p:spPr>
      </p:pic>
    </p:spTree>
    <p:extLst>
      <p:ext uri="{BB962C8B-B14F-4D97-AF65-F5344CB8AC3E}">
        <p14:creationId xmlns:p14="http://schemas.microsoft.com/office/powerpoint/2010/main" val="1757305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0CA04-9BD3-4341-B031-1BEAFF64B6F8}"/>
              </a:ext>
            </a:extLst>
          </p:cNvPr>
          <p:cNvSpPr>
            <a:spLocks noGrp="1"/>
          </p:cNvSpPr>
          <p:nvPr>
            <p:ph type="title"/>
          </p:nvPr>
        </p:nvSpPr>
        <p:spPr>
          <a:xfrm>
            <a:off x="677335" y="318052"/>
            <a:ext cx="8596668" cy="702365"/>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Development:</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83108A5-DC69-4B0A-AB0E-AC83C5538138}"/>
              </a:ext>
            </a:extLst>
          </p:cNvPr>
          <p:cNvSpPr txBox="1"/>
          <p:nvPr/>
        </p:nvSpPr>
        <p:spPr>
          <a:xfrm>
            <a:off x="795129" y="1232452"/>
            <a:ext cx="9024731"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1. Power BI: Creating Dashboard</a:t>
            </a:r>
            <a:endParaRPr lang="en-IN" sz="3200" b="1" dirty="0">
              <a:solidFill>
                <a:schemeClr val="accent2"/>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D2A0B30-EC69-4284-B99A-648D97DB470E}"/>
              </a:ext>
            </a:extLst>
          </p:cNvPr>
          <p:cNvSpPr txBox="1"/>
          <p:nvPr/>
        </p:nvSpPr>
        <p:spPr>
          <a:xfrm>
            <a:off x="583096" y="1844597"/>
            <a:ext cx="9024731"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Load cleaned dataset on Power BI</a:t>
            </a:r>
            <a:r>
              <a:rPr lang="en-IN" sz="1800" b="1" dirty="0">
                <a:solidFill>
                  <a:srgbClr val="000000"/>
                </a:solidFill>
                <a:effectLst/>
                <a:latin typeface="Times New Roman" panose="02020603050405020304" pitchFamily="18" charset="0"/>
                <a:ea typeface="Calibri" panose="020F0502020204030204" pitchFamily="34" charset="0"/>
              </a:rPr>
              <a:t> </a:t>
            </a:r>
            <a:r>
              <a:rPr lang="en-IN" sz="1800" dirty="0">
                <a:solidFill>
                  <a:srgbClr val="000000"/>
                </a:solidFill>
                <a:effectLst/>
                <a:latin typeface="Times New Roman" panose="02020603050405020304" pitchFamily="18" charset="0"/>
                <a:ea typeface="Calibri" panose="020F0502020204030204" pitchFamily="34" charset="0"/>
              </a:rPr>
              <a:t>and creates visuals for dashboard.</a:t>
            </a:r>
          </a:p>
          <a:p>
            <a:pPr>
              <a:buClr>
                <a:srgbClr val="56DDE4"/>
              </a:buClr>
            </a:pPr>
            <a:endParaRPr lang="en-IN" sz="1800" dirty="0">
              <a:solidFill>
                <a:srgbClr val="000000"/>
              </a:solidFill>
              <a:effectLst/>
              <a:latin typeface="Times New Roman" panose="02020603050405020304" pitchFamily="18" charset="0"/>
              <a:ea typeface="Calibri" panose="020F0502020204030204" pitchFamily="34" charset="0"/>
            </a:endParaRPr>
          </a:p>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After creating all visual, create insightful dashboard.</a:t>
            </a:r>
            <a:endParaRPr lang="en-IN" sz="1800" dirty="0">
              <a:effectLst/>
              <a:latin typeface="Arial" panose="020B0604020202020204" pitchFamily="34" charset="0"/>
              <a:ea typeface="Arial" panose="020B0604020202020204" pitchFamily="34" charset="0"/>
            </a:endParaRPr>
          </a:p>
          <a:p>
            <a:pPr marL="285750" indent="-285750">
              <a:buClr>
                <a:srgbClr val="56DDE4"/>
              </a:buClr>
              <a:buFont typeface="Wingdings" panose="05000000000000000000" pitchFamily="2" charset="2"/>
              <a:buChar char="v"/>
            </a:pPr>
            <a:endParaRPr lang="en-IN" sz="18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4AD5911-CF42-4BA6-A632-AD94161E5E5E}"/>
              </a:ext>
            </a:extLst>
          </p:cNvPr>
          <p:cNvSpPr txBox="1"/>
          <p:nvPr/>
        </p:nvSpPr>
        <p:spPr>
          <a:xfrm>
            <a:off x="927651" y="5433391"/>
            <a:ext cx="6917635"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Slicer and tree map for expenditure category</a:t>
            </a:r>
            <a:endParaRPr lang="en-IN" sz="1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F08D7824-2277-4AAE-95CF-9FE884BF61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77335" y="2767926"/>
            <a:ext cx="3445565" cy="2506437"/>
          </a:xfrm>
          <a:prstGeom prst="rect">
            <a:avLst/>
          </a:prstGeom>
          <a:noFill/>
          <a:ln>
            <a:noFill/>
          </a:ln>
        </p:spPr>
      </p:pic>
      <p:pic>
        <p:nvPicPr>
          <p:cNvPr id="10" name="Picture 9">
            <a:extLst>
              <a:ext uri="{FF2B5EF4-FFF2-40B4-BE49-F238E27FC236}">
                <a16:creationId xmlns:a16="http://schemas.microsoft.com/office/drawing/2014/main" id="{B0423C1A-B5FE-4F30-B85D-6CBA7AA387E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359964" y="2767927"/>
            <a:ext cx="4280453" cy="2506438"/>
          </a:xfrm>
          <a:prstGeom prst="rect">
            <a:avLst/>
          </a:prstGeom>
          <a:noFill/>
          <a:ln>
            <a:noFill/>
          </a:ln>
        </p:spPr>
      </p:pic>
      <p:pic>
        <p:nvPicPr>
          <p:cNvPr id="3" name="Picture 2">
            <a:extLst>
              <a:ext uri="{FF2B5EF4-FFF2-40B4-BE49-F238E27FC236}">
                <a16:creationId xmlns:a16="http://schemas.microsoft.com/office/drawing/2014/main" id="{CCC89573-6A0A-87E7-4BD8-F6B1C6F20400}"/>
              </a:ext>
            </a:extLst>
          </p:cNvPr>
          <p:cNvPicPr>
            <a:picLocks noChangeAspect="1"/>
          </p:cNvPicPr>
          <p:nvPr/>
        </p:nvPicPr>
        <p:blipFill>
          <a:blip r:embed="rId4">
            <a:extLst>
              <a:ext uri="{28A0092B-C50C-407E-A947-70E740481C1C}">
                <a14:useLocalDpi xmlns:a14="http://schemas.microsoft.com/office/drawing/2010/main" val="0"/>
              </a:ext>
            </a:extLst>
          </a:blip>
          <a:srcRect l="11233" t="36734" r="10399" b="37306"/>
          <a:stretch/>
        </p:blipFill>
        <p:spPr>
          <a:xfrm>
            <a:off x="10005528" y="755779"/>
            <a:ext cx="1492898" cy="494523"/>
          </a:xfrm>
          <a:prstGeom prst="rect">
            <a:avLst/>
          </a:prstGeom>
        </p:spPr>
      </p:pic>
    </p:spTree>
    <p:extLst>
      <p:ext uri="{BB962C8B-B14F-4D97-AF65-F5344CB8AC3E}">
        <p14:creationId xmlns:p14="http://schemas.microsoft.com/office/powerpoint/2010/main" val="398772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320</TotalTime>
  <Words>518</Words>
  <Application>Microsoft Office PowerPoint</Application>
  <PresentationFormat>Widescreen</PresentationFormat>
  <Paragraphs>66</Paragraphs>
  <Slides>15</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Times New Roman</vt:lpstr>
      <vt:lpstr>Wingdings</vt:lpstr>
      <vt:lpstr>Wingdings 3</vt:lpstr>
      <vt:lpstr>Ion</vt:lpstr>
      <vt:lpstr>Expenditure Data Analysis Internship</vt:lpstr>
      <vt:lpstr>About Dataset:</vt:lpstr>
      <vt:lpstr>Objective:</vt:lpstr>
      <vt:lpstr>Benefits:</vt:lpstr>
      <vt:lpstr>Data Preparation:</vt:lpstr>
      <vt:lpstr>Data Validation:</vt:lpstr>
      <vt:lpstr>Export Data from Python</vt:lpstr>
      <vt:lpstr>Architecture:</vt:lpstr>
      <vt:lpstr>Development:</vt:lpstr>
      <vt:lpstr>PowerPoint Presentation</vt:lpstr>
      <vt:lpstr>PowerPoint Presentation</vt:lpstr>
      <vt:lpstr>PowerPoint Presentation</vt:lpstr>
      <vt:lpstr>Final Dashboard:</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Expenditure Data Analysis</dc:title>
  <dc:creator>Swati</dc:creator>
  <cp:lastModifiedBy>Sohel Datta</cp:lastModifiedBy>
  <cp:revision>80</cp:revision>
  <dcterms:created xsi:type="dcterms:W3CDTF">2023-04-25T11:55:40Z</dcterms:created>
  <dcterms:modified xsi:type="dcterms:W3CDTF">2025-01-19T06:55:12Z</dcterms:modified>
</cp:coreProperties>
</file>

<file path=docProps/thumbnail.jpeg>
</file>